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3"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F5A5"/>
    <a:srgbClr val="F8C4C4"/>
    <a:srgbClr val="C4C5DE"/>
    <a:srgbClr val="CAE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5" d="100"/>
          <a:sy n="115" d="100"/>
        </p:scale>
        <p:origin x="29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3713-9168-43B7-B39C-9D9BA5E409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682066-63E3-44CB-BF95-860200EF5A24}"/>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E209DA-B89A-411E-A8C5-D20986FCA1B4}"/>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50BBBE85-4D41-4F6C-840B-2EEC9BC36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DA03D4-F141-4250-BA13-D56C858571F5}"/>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685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A55F-3519-4655-B386-87BD6F3C3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72E004-507E-410A-A1D5-5E6354EB8E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928CF-91D1-4CD2-8603-E5C9588588A1}"/>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C47BA87B-079F-4C85-81F9-4073B2052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44D35-E7F3-46AB-B845-C50F3896004A}"/>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0744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E88767-B795-47B3-AEA6-F18B35682C4E}"/>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E5C483-4CF9-45B8-856A-B8D0C0A41E01}"/>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7F886-0D50-4994-B0C8-410AF7C980A2}"/>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C5ACA3B3-8A62-458D-8F7C-1F8695CBF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0A9C0-82B3-4FE7-B2CD-32495D30C75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789537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62D9-A507-4F30-AB5B-69F1106B50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517C81-4EE8-43CF-A69E-B31C44C25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8C339-53C8-4906-98BE-D5A481E06C7F}"/>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66ADA106-A32B-4669-824A-923796442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3515A-9549-48E0-A9B2-B8E3367A013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08109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24CE-F0F4-4281-AB1C-1828D7F7B25B}"/>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DEA8A3-C079-4D41-90C9-690DFFCE03CC}"/>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56A763-FDC2-49B6-A05A-5F20AEE7B44B}"/>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1608BCF1-D599-441D-89EF-0A8721AAA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F0CD7-65D4-42D3-9F6B-E7FFE3B30EB3}"/>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98754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30AE-CD2E-4E2B-A608-63A45C99E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ECFEA5-849B-4225-88B0-69C8FB2AC8E9}"/>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AE1D3-B235-43BF-83F7-4E7BE6C51B24}"/>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B1C-322E-4F48-A222-E02DFB6171A1}"/>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6" name="Footer Placeholder 5">
            <a:extLst>
              <a:ext uri="{FF2B5EF4-FFF2-40B4-BE49-F238E27FC236}">
                <a16:creationId xmlns:a16="http://schemas.microsoft.com/office/drawing/2014/main" id="{ADB15E67-609A-40EF-91C9-4FD90CE1C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91157-4C0E-4FA0-ADE9-3122DCA6A3A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349476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9F26-E066-4EC0-B8C9-939D87F035E9}"/>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995239-2DFF-442D-84B9-88FA1C97535B}"/>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542318-3B65-4F30-B754-64329932C36B}"/>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E34174-5EC5-4EDD-A891-7BD0664F76D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0"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F69409-C927-4136-9891-3C73AA1CD4E2}"/>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02318F-166F-4894-8C31-7D98EBBACD8B}"/>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8" name="Footer Placeholder 7">
            <a:extLst>
              <a:ext uri="{FF2B5EF4-FFF2-40B4-BE49-F238E27FC236}">
                <a16:creationId xmlns:a16="http://schemas.microsoft.com/office/drawing/2014/main" id="{CC5F76DA-37BE-4578-A1E1-0EF8EC0AA9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C2DC62-0470-48A8-AAC1-1DAD6339A30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2658114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E7C4-0319-4650-96C5-932000EC4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8840CA-76E0-4A0E-8B4F-1B3700EE4214}"/>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4" name="Footer Placeholder 3">
            <a:extLst>
              <a:ext uri="{FF2B5EF4-FFF2-40B4-BE49-F238E27FC236}">
                <a16:creationId xmlns:a16="http://schemas.microsoft.com/office/drawing/2014/main" id="{768DF8B1-25F0-4D74-9CA4-9F02DC428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D4CE87-E4AF-427D-9873-16EC9798C0BF}"/>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96033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47C28-891D-49E7-8D77-EAB8D83A28CB}"/>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3" name="Footer Placeholder 2">
            <a:extLst>
              <a:ext uri="{FF2B5EF4-FFF2-40B4-BE49-F238E27FC236}">
                <a16:creationId xmlns:a16="http://schemas.microsoft.com/office/drawing/2014/main" id="{D825698C-BFEC-4D9E-8380-DABF46E8E8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03CD2-D324-43CF-B729-82597055ADC4}"/>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14385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7F92-0C88-42B5-A27B-30AD5F2356E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34647E-13E9-4517-8E53-186DE2955E3F}"/>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3CE566-1153-4064-8D7A-88BB7741DC3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CC14A0-85E6-4878-91A8-384B179AA39D}"/>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6" name="Footer Placeholder 5">
            <a:extLst>
              <a:ext uri="{FF2B5EF4-FFF2-40B4-BE49-F238E27FC236}">
                <a16:creationId xmlns:a16="http://schemas.microsoft.com/office/drawing/2014/main" id="{4A1257FC-52A0-4F54-92EE-11C8E99B7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55637-0B40-44A9-BD2F-9A4AB0C87A7E}"/>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707633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8CC98-8380-41D6-B4BD-CF416B0275AD}"/>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33BBB0-215B-4683-9CB7-F879245BD8D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C8AEA27F-2724-45EC-89AE-63646B694D63}"/>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0"/>
            </a:lvl2pPr>
            <a:lvl3pPr marL="914411" indent="0">
              <a:buNone/>
              <a:defRPr sz="1200"/>
            </a:lvl3pPr>
            <a:lvl4pPr marL="1371617" indent="0">
              <a:buNone/>
              <a:defRPr sz="1000"/>
            </a:lvl4pPr>
            <a:lvl5pPr marL="1828823" indent="0">
              <a:buNone/>
              <a:defRPr sz="1000"/>
            </a:lvl5pPr>
            <a:lvl6pPr marL="2286029" indent="0">
              <a:buNone/>
              <a:defRPr sz="1000"/>
            </a:lvl6pPr>
            <a:lvl7pPr marL="2743234" indent="0">
              <a:buNone/>
              <a:defRPr sz="1000"/>
            </a:lvl7pPr>
            <a:lvl8pPr marL="3200440" indent="0">
              <a:buNone/>
              <a:defRPr sz="1000"/>
            </a:lvl8pPr>
            <a:lvl9pPr marL="365764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C4604-F59A-471F-968C-AD6D5348C09C}"/>
              </a:ext>
            </a:extLst>
          </p:cNvPr>
          <p:cNvSpPr>
            <a:spLocks noGrp="1"/>
          </p:cNvSpPr>
          <p:nvPr>
            <p:ph type="dt" sz="half" idx="10"/>
          </p:nvPr>
        </p:nvSpPr>
        <p:spPr/>
        <p:txBody>
          <a:bodyPr/>
          <a:lstStyle/>
          <a:p>
            <a:fld id="{6F603D06-D36C-4CEA-A3A7-374A3D8521A7}" type="datetimeFigureOut">
              <a:rPr lang="en-US" smtClean="0"/>
              <a:t>6/4/2020</a:t>
            </a:fld>
            <a:endParaRPr lang="en-US"/>
          </a:p>
        </p:txBody>
      </p:sp>
      <p:sp>
        <p:nvSpPr>
          <p:cNvPr id="6" name="Footer Placeholder 5">
            <a:extLst>
              <a:ext uri="{FF2B5EF4-FFF2-40B4-BE49-F238E27FC236}">
                <a16:creationId xmlns:a16="http://schemas.microsoft.com/office/drawing/2014/main" id="{634A0E31-0FF5-4A60-9C61-BF5D4B8EE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2BF5-B885-487F-A346-31822B9A02C0}"/>
              </a:ext>
            </a:extLst>
          </p:cNvPr>
          <p:cNvSpPr>
            <a:spLocks noGrp="1"/>
          </p:cNvSpPr>
          <p:nvPr>
            <p:ph type="sldNum" sz="quarter" idx="12"/>
          </p:nvPr>
        </p:nvSpPr>
        <p:spPr/>
        <p:txBody>
          <a:bodyPr/>
          <a:lstStyle/>
          <a:p>
            <a:fld id="{AC07D393-20DB-4476-A349-B67E14315BAE}" type="slidenum">
              <a:rPr lang="en-US" smtClean="0"/>
              <a:t>‹#›</a:t>
            </a:fld>
            <a:endParaRPr lang="en-US"/>
          </a:p>
        </p:txBody>
      </p:sp>
    </p:spTree>
    <p:extLst>
      <p:ext uri="{BB962C8B-B14F-4D97-AF65-F5344CB8AC3E}">
        <p14:creationId xmlns:p14="http://schemas.microsoft.com/office/powerpoint/2010/main" val="162302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BEA52-22B3-4557-A587-72D1938AA0B8}"/>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E1873F-2ED2-4DC9-871B-3A7B5AA08EC3}"/>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4EDFD-C9CF-44B6-BD38-61027D3CB74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03D06-D36C-4CEA-A3A7-374A3D8521A7}" type="datetimeFigureOut">
              <a:rPr lang="en-US" smtClean="0"/>
              <a:t>6/4/2020</a:t>
            </a:fld>
            <a:endParaRPr lang="en-US"/>
          </a:p>
        </p:txBody>
      </p:sp>
      <p:sp>
        <p:nvSpPr>
          <p:cNvPr id="5" name="Footer Placeholder 4">
            <a:extLst>
              <a:ext uri="{FF2B5EF4-FFF2-40B4-BE49-F238E27FC236}">
                <a16:creationId xmlns:a16="http://schemas.microsoft.com/office/drawing/2014/main" id="{36980792-32D6-48D3-A96E-B61FA1D16FDF}"/>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6BCEB7-4ED9-4F10-ACC7-267D392073D9}"/>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7D393-20DB-4476-A349-B67E14315BAE}" type="slidenum">
              <a:rPr lang="en-US" smtClean="0"/>
              <a:t>‹#›</a:t>
            </a:fld>
            <a:endParaRPr lang="en-US"/>
          </a:p>
        </p:txBody>
      </p:sp>
    </p:spTree>
    <p:extLst>
      <p:ext uri="{BB962C8B-B14F-4D97-AF65-F5344CB8AC3E}">
        <p14:creationId xmlns:p14="http://schemas.microsoft.com/office/powerpoint/2010/main" val="3318712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FA0E-9436-4902-B68F-A36C6435141F}"/>
              </a:ext>
            </a:extLst>
          </p:cNvPr>
          <p:cNvSpPr>
            <a:spLocks noGrp="1"/>
          </p:cNvSpPr>
          <p:nvPr>
            <p:ph type="ctrTitle"/>
          </p:nvPr>
        </p:nvSpPr>
        <p:spPr/>
        <p:txBody>
          <a:bodyPr>
            <a:normAutofit/>
          </a:bodyPr>
          <a:lstStyle/>
          <a:p>
            <a:pPr algn="l"/>
            <a:r>
              <a:rPr lang="en-US" sz="3600" dirty="0"/>
              <a:t>A phylogenomic investigation of </a:t>
            </a:r>
            <a:r>
              <a:rPr lang="en-US" sz="3600" i="1" dirty="0"/>
              <a:t>Scutellaria </a:t>
            </a:r>
            <a:r>
              <a:rPr lang="en-US" sz="3600" dirty="0"/>
              <a:t>reveals distinct patterns in flavonoid diversity</a:t>
            </a:r>
          </a:p>
        </p:txBody>
      </p:sp>
      <p:sp>
        <p:nvSpPr>
          <p:cNvPr id="3" name="Subtitle 2">
            <a:extLst>
              <a:ext uri="{FF2B5EF4-FFF2-40B4-BE49-F238E27FC236}">
                <a16:creationId xmlns:a16="http://schemas.microsoft.com/office/drawing/2014/main" id="{7F498EC9-B305-40A5-87C9-854CDD99BA4A}"/>
              </a:ext>
            </a:extLst>
          </p:cNvPr>
          <p:cNvSpPr>
            <a:spLocks noGrp="1"/>
          </p:cNvSpPr>
          <p:nvPr>
            <p:ph type="subTitle" idx="1"/>
          </p:nvPr>
        </p:nvSpPr>
        <p:spPr>
          <a:xfrm>
            <a:off x="1524000" y="3602038"/>
            <a:ext cx="9144000" cy="2067242"/>
          </a:xfrm>
        </p:spPr>
        <p:txBody>
          <a:bodyPr>
            <a:normAutofit/>
          </a:bodyPr>
          <a:lstStyle/>
          <a:p>
            <a:pPr algn="l">
              <a:spcBef>
                <a:spcPts val="0"/>
              </a:spcBef>
              <a:spcAft>
                <a:spcPts val="600"/>
              </a:spcAft>
            </a:pPr>
            <a:endParaRPr lang="en-US" sz="1400" dirty="0"/>
          </a:p>
        </p:txBody>
      </p:sp>
    </p:spTree>
    <p:extLst>
      <p:ext uri="{BB962C8B-B14F-4D97-AF65-F5344CB8AC3E}">
        <p14:creationId xmlns:p14="http://schemas.microsoft.com/office/powerpoint/2010/main" val="55028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172D-D2A9-4C1F-992D-5191EAC0D77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22B2534-D210-41BD-8684-A8D452ADDC99}"/>
              </a:ext>
            </a:extLst>
          </p:cNvPr>
          <p:cNvSpPr>
            <a:spLocks noGrp="1"/>
          </p:cNvSpPr>
          <p:nvPr>
            <p:ph idx="1"/>
          </p:nvPr>
        </p:nvSpPr>
        <p:spPr>
          <a:xfrm>
            <a:off x="838202" y="1825625"/>
            <a:ext cx="7092140" cy="4351338"/>
          </a:xfrm>
        </p:spPr>
        <p:txBody>
          <a:bodyPr>
            <a:normAutofit/>
          </a:bodyPr>
          <a:lstStyle/>
          <a:p>
            <a:r>
              <a:rPr lang="en-US" sz="2400" i="1" dirty="0"/>
              <a:t>Scutellaria baicalensis </a:t>
            </a:r>
            <a:r>
              <a:rPr lang="en-US" sz="2400" dirty="0"/>
              <a:t>is a well-studied medicinal plant</a:t>
            </a:r>
          </a:p>
          <a:p>
            <a:pPr lvl="1"/>
            <a:r>
              <a:rPr lang="en-US" sz="2000" dirty="0"/>
              <a:t>Root extracts used in Eastern medicine</a:t>
            </a:r>
          </a:p>
          <a:p>
            <a:pPr lvl="1"/>
            <a:r>
              <a:rPr lang="en-US" sz="2000" dirty="0"/>
              <a:t>Possesses unique flavonoid biosynthetic pathway</a:t>
            </a:r>
          </a:p>
          <a:p>
            <a:pPr lvl="1"/>
            <a:r>
              <a:rPr lang="en-US" sz="2000" dirty="0"/>
              <a:t>Reference genome published in 2019</a:t>
            </a:r>
          </a:p>
          <a:p>
            <a:r>
              <a:rPr lang="en-US" sz="2400" dirty="0"/>
              <a:t>However, </a:t>
            </a:r>
            <a:r>
              <a:rPr lang="en-US" sz="2400" i="1" dirty="0"/>
              <a:t>Scutellaria </a:t>
            </a:r>
            <a:r>
              <a:rPr lang="en-US" sz="2400" dirty="0"/>
              <a:t>contains &gt;470 other species</a:t>
            </a:r>
          </a:p>
          <a:p>
            <a:pPr lvl="1"/>
            <a:r>
              <a:rPr lang="en-US" sz="2000" dirty="0"/>
              <a:t>Many not well studied/not studied at all</a:t>
            </a:r>
          </a:p>
          <a:p>
            <a:pPr lvl="1"/>
            <a:endParaRPr lang="en-US" sz="2000" dirty="0"/>
          </a:p>
          <a:p>
            <a:pPr marL="0" indent="0">
              <a:buNone/>
            </a:pPr>
            <a:r>
              <a:rPr lang="en-US" sz="2400" b="1" dirty="0"/>
              <a:t>Goal: </a:t>
            </a:r>
            <a:r>
              <a:rPr lang="en-US" sz="2400" dirty="0"/>
              <a:t>assay a diverse set of </a:t>
            </a:r>
            <a:r>
              <a:rPr lang="en-US" sz="2400" i="1" dirty="0"/>
              <a:t>Scutellaria </a:t>
            </a:r>
            <a:r>
              <a:rPr lang="en-US" sz="2400" dirty="0"/>
              <a:t>species to provide insight into the evolutionary history and medicinal relevance of the genus</a:t>
            </a:r>
          </a:p>
        </p:txBody>
      </p:sp>
      <p:pic>
        <p:nvPicPr>
          <p:cNvPr id="5" name="Picture 4" descr="A picture containing indoor, table, sitting, book&#10;&#10;Description automatically generated">
            <a:extLst>
              <a:ext uri="{FF2B5EF4-FFF2-40B4-BE49-F238E27FC236}">
                <a16:creationId xmlns:a16="http://schemas.microsoft.com/office/drawing/2014/main" id="{BF4590CC-C205-40E7-B46F-0D50A15F706D}"/>
              </a:ext>
            </a:extLst>
          </p:cNvPr>
          <p:cNvPicPr>
            <a:picLocks noChangeAspect="1"/>
          </p:cNvPicPr>
          <p:nvPr/>
        </p:nvPicPr>
        <p:blipFill rotWithShape="1">
          <a:blip r:embed="rId2">
            <a:extLst>
              <a:ext uri="{28A0092B-C50C-407E-A947-70E740481C1C}">
                <a14:useLocalDpi xmlns:a14="http://schemas.microsoft.com/office/drawing/2010/main" val="0"/>
              </a:ext>
            </a:extLst>
          </a:blip>
          <a:srcRect l="19987" r="34091"/>
          <a:stretch/>
        </p:blipFill>
        <p:spPr>
          <a:xfrm>
            <a:off x="8213088" y="681037"/>
            <a:ext cx="3365153" cy="5495926"/>
          </a:xfrm>
          <a:prstGeom prst="rect">
            <a:avLst/>
          </a:prstGeom>
        </p:spPr>
      </p:pic>
    </p:spTree>
    <p:extLst>
      <p:ext uri="{BB962C8B-B14F-4D97-AF65-F5344CB8AC3E}">
        <p14:creationId xmlns:p14="http://schemas.microsoft.com/office/powerpoint/2010/main" val="139393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321BCED-41FD-42DE-83A6-5698D46F08CF}"/>
              </a:ext>
            </a:extLst>
          </p:cNvPr>
          <p:cNvGraphicFramePr>
            <a:graphicFrameLocks noGrp="1"/>
          </p:cNvGraphicFramePr>
          <p:nvPr>
            <p:extLst>
              <p:ext uri="{D42A27DB-BD31-4B8C-83A1-F6EECF244321}">
                <p14:modId xmlns:p14="http://schemas.microsoft.com/office/powerpoint/2010/main" val="1301907220"/>
              </p:ext>
            </p:extLst>
          </p:nvPr>
        </p:nvGraphicFramePr>
        <p:xfrm>
          <a:off x="3544743" y="717761"/>
          <a:ext cx="5808808" cy="5760720"/>
        </p:xfrm>
        <a:graphic>
          <a:graphicData uri="http://schemas.openxmlformats.org/drawingml/2006/table">
            <a:tbl>
              <a:tblPr firstRow="1" bandRow="1">
                <a:tableStyleId>{5C22544A-7EE6-4342-B048-85BDC9FD1C3A}</a:tableStyleId>
              </a:tblPr>
              <a:tblGrid>
                <a:gridCol w="1452202">
                  <a:extLst>
                    <a:ext uri="{9D8B030D-6E8A-4147-A177-3AD203B41FA5}">
                      <a16:colId xmlns:a16="http://schemas.microsoft.com/office/drawing/2014/main" val="2607500422"/>
                    </a:ext>
                  </a:extLst>
                </a:gridCol>
                <a:gridCol w="1452202">
                  <a:extLst>
                    <a:ext uri="{9D8B030D-6E8A-4147-A177-3AD203B41FA5}">
                      <a16:colId xmlns:a16="http://schemas.microsoft.com/office/drawing/2014/main" val="2052541089"/>
                    </a:ext>
                  </a:extLst>
                </a:gridCol>
                <a:gridCol w="1452202">
                  <a:extLst>
                    <a:ext uri="{9D8B030D-6E8A-4147-A177-3AD203B41FA5}">
                      <a16:colId xmlns:a16="http://schemas.microsoft.com/office/drawing/2014/main" val="3872214641"/>
                    </a:ext>
                  </a:extLst>
                </a:gridCol>
                <a:gridCol w="1452202">
                  <a:extLst>
                    <a:ext uri="{9D8B030D-6E8A-4147-A177-3AD203B41FA5}">
                      <a16:colId xmlns:a16="http://schemas.microsoft.com/office/drawing/2014/main" val="3306792888"/>
                    </a:ext>
                  </a:extLst>
                </a:gridCol>
              </a:tblGrid>
              <a:tr h="269966">
                <a:tc>
                  <a:txBody>
                    <a:bodyPr/>
                    <a:lstStyle/>
                    <a:p>
                      <a:r>
                        <a:rPr lang="en-US" sz="1200" dirty="0">
                          <a:solidFill>
                            <a:schemeClr val="tx1"/>
                          </a:solidFill>
                          <a:latin typeface="+mn-lt"/>
                        </a:rPr>
                        <a:t>Species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Organ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Condition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latin typeface="+mn-lt"/>
                        </a:rPr>
                        <a:t>Source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332262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altissima</a:t>
                      </a:r>
                      <a:endParaRPr lang="en-US" sz="1200" b="0" i="1" u="none" strike="noStrike" dirty="0">
                        <a:solidFill>
                          <a:srgbClr val="000000"/>
                        </a:solidFill>
                        <a:effectLst/>
                        <a:latin typeface="+mn-lt"/>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L, S, R</a:t>
                      </a:r>
                    </a:p>
                  </a:txBody>
                  <a:tcPr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Fresh, herbarium</a:t>
                      </a:r>
                    </a:p>
                  </a:txBody>
                  <a:tcPr anchor="ctr">
                    <a:lnT w="12700" cap="flat" cmpd="sng" algn="ctr">
                      <a:solidFill>
                        <a:schemeClr val="tx1"/>
                      </a:solidFill>
                      <a:prstDash val="solid"/>
                      <a:round/>
                      <a:headEnd type="none" w="med" len="med"/>
                      <a:tailEnd type="none" w="med" len="med"/>
                    </a:lnT>
                    <a:noFill/>
                  </a:tcPr>
                </a:tc>
                <a:tc>
                  <a:txBody>
                    <a:bodyPr/>
                    <a:lstStyle/>
                    <a:p>
                      <a:r>
                        <a:rPr lang="en-US" sz="1200" dirty="0">
                          <a:latin typeface="+mn-lt"/>
                        </a:rPr>
                        <a:t>Seeds from …</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950766898"/>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galericulata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534899186"/>
                  </a:ext>
                </a:extLst>
              </a:tr>
              <a:tr h="269966">
                <a:tc>
                  <a:txBody>
                    <a:bodyPr/>
                    <a:lstStyle/>
                    <a:p>
                      <a:pPr algn="l" fontAlgn="b"/>
                      <a:r>
                        <a:rPr lang="en-US" sz="1200" b="0" i="1" u="none" strike="noStrike" dirty="0">
                          <a:solidFill>
                            <a:srgbClr val="000000"/>
                          </a:solidFill>
                          <a:effectLst/>
                          <a:latin typeface="+mn-lt"/>
                        </a:rPr>
                        <a:t>  S. lateriflora</a:t>
                      </a:r>
                    </a:p>
                  </a:txBody>
                  <a:tcPr marL="9525" marR="9525" marT="9525" marB="0" anchor="ctr">
                    <a:noFill/>
                  </a:tcPr>
                </a:tc>
                <a:tc>
                  <a:txBody>
                    <a:bodyPr/>
                    <a:lstStyle/>
                    <a:p>
                      <a:r>
                        <a:rPr lang="en-US" sz="1200" dirty="0">
                          <a:latin typeface="+mn-lt"/>
                        </a:rPr>
                        <a:t>L, S, R</a:t>
                      </a:r>
                    </a:p>
                  </a:txBody>
                  <a:tcPr anchor="ctr">
                    <a:noFill/>
                  </a:tcPr>
                </a:tc>
                <a:tc>
                  <a:txBody>
                    <a:bodyPr/>
                    <a:lstStyle/>
                    <a:p>
                      <a:r>
                        <a:rPr lang="en-US" sz="1200" dirty="0">
                          <a:latin typeface="+mn-lt"/>
                        </a:rPr>
                        <a:t>Fresh, 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193676680"/>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sapphirina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501878500"/>
                  </a:ext>
                </a:extLst>
              </a:tr>
              <a:tr h="269966">
                <a:tc>
                  <a:txBody>
                    <a:bodyPr/>
                    <a:lstStyle/>
                    <a:p>
                      <a:pPr algn="l" fontAlgn="b"/>
                      <a:r>
                        <a:rPr lang="en-US" sz="1200" b="0" i="1" u="none" strike="noStrike" dirty="0">
                          <a:solidFill>
                            <a:srgbClr val="000000"/>
                          </a:solidFill>
                          <a:effectLst/>
                          <a:latin typeface="+mn-lt"/>
                        </a:rPr>
                        <a:t>  S. ovata</a:t>
                      </a: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347063838"/>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parvula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916782633"/>
                  </a:ext>
                </a:extLst>
              </a:tr>
              <a:tr h="269966">
                <a:tc>
                  <a:txBody>
                    <a:bodyPr/>
                    <a:lstStyle/>
                    <a:p>
                      <a:pPr algn="l" fontAlgn="b"/>
                      <a:r>
                        <a:rPr lang="en-US" sz="1200" b="0" i="1" u="none" strike="noStrike" dirty="0">
                          <a:solidFill>
                            <a:srgbClr val="000000"/>
                          </a:solidFill>
                          <a:effectLst/>
                          <a:latin typeface="+mn-lt"/>
                        </a:rPr>
                        <a:t>  S  serrata</a:t>
                      </a: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02414801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tessellata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2522328707"/>
                  </a:ext>
                </a:extLst>
              </a:tr>
              <a:tr h="269966">
                <a:tc>
                  <a:txBody>
                    <a:bodyPr/>
                    <a:lstStyle/>
                    <a:p>
                      <a:pPr algn="l" fontAlgn="b"/>
                      <a:r>
                        <a:rPr lang="en-US" sz="1200" b="0" i="1" u="none" strike="noStrike" dirty="0">
                          <a:solidFill>
                            <a:srgbClr val="000000"/>
                          </a:solidFill>
                          <a:effectLst/>
                          <a:latin typeface="+mn-lt"/>
                        </a:rPr>
                        <a:t>  S. alpine</a:t>
                      </a: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882127293"/>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astinae</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932745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epilobiifolia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95717737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holmgreniorum</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099919744"/>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lutilaba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992420632"/>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potosina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124992641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resinosa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2791454562"/>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siphocampuloides</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 S</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69779903"/>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coerulea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3102165599"/>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costaricana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697935251"/>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formosa</a:t>
                      </a:r>
                      <a:endParaRPr lang="en-US" sz="1200" b="0" i="1" u="none" strike="noStrike" dirty="0">
                        <a:solidFill>
                          <a:srgbClr val="000000"/>
                        </a:solidFill>
                        <a:effectLst/>
                        <a:latin typeface="+mn-lt"/>
                      </a:endParaRPr>
                    </a:p>
                  </a:txBody>
                  <a:tcPr marL="9525" marR="9525" marT="9525" marB="0" anchor="ctr">
                    <a:noFill/>
                  </a:tcPr>
                </a:tc>
                <a:tc>
                  <a:txBody>
                    <a:bodyPr/>
                    <a:lstStyle/>
                    <a:p>
                      <a:r>
                        <a:rPr lang="en-US" sz="1200" dirty="0">
                          <a:latin typeface="+mn-lt"/>
                        </a:rPr>
                        <a:t>L</a:t>
                      </a:r>
                    </a:p>
                  </a:txBody>
                  <a:tcPr anchor="ctr">
                    <a:noFill/>
                  </a:tcPr>
                </a:tc>
                <a:tc>
                  <a:txBody>
                    <a:bodyPr/>
                    <a:lstStyle/>
                    <a:p>
                      <a:r>
                        <a:rPr lang="en-US" sz="1200" dirty="0">
                          <a:latin typeface="+mn-lt"/>
                        </a:rPr>
                        <a:t>Herbarium</a:t>
                      </a:r>
                    </a:p>
                  </a:txBody>
                  <a:tcPr anchor="ctr">
                    <a:noFill/>
                  </a:tcPr>
                </a:tc>
                <a:tc>
                  <a:txBody>
                    <a:bodyPr/>
                    <a:lstStyle/>
                    <a:p>
                      <a:endParaRPr lang="en-US" sz="1200" dirty="0">
                        <a:latin typeface="+mn-lt"/>
                      </a:endParaRPr>
                    </a:p>
                  </a:txBody>
                  <a:tcPr anchor="ctr">
                    <a:noFill/>
                  </a:tcPr>
                </a:tc>
                <a:extLst>
                  <a:ext uri="{0D108BD9-81ED-4DB2-BD59-A6C34878D82A}">
                    <a16:rowId xmlns:a16="http://schemas.microsoft.com/office/drawing/2014/main" val="417665944"/>
                  </a:ext>
                </a:extLst>
              </a:tr>
              <a:tr h="269966">
                <a:tc>
                  <a:txBody>
                    <a:bodyPr/>
                    <a:lstStyle/>
                    <a:p>
                      <a:pPr algn="l" fontAlgn="b"/>
                      <a:r>
                        <a:rPr lang="en-US" sz="1200" b="0" i="1" u="none" strike="noStrike" dirty="0">
                          <a:solidFill>
                            <a:srgbClr val="000000"/>
                          </a:solidFill>
                          <a:effectLst/>
                          <a:latin typeface="+mn-lt"/>
                        </a:rPr>
                        <a:t>  S. </a:t>
                      </a:r>
                      <a:r>
                        <a:rPr lang="en-US" sz="1200" b="0" i="1" u="none" strike="noStrike" dirty="0" err="1">
                          <a:solidFill>
                            <a:srgbClr val="000000"/>
                          </a:solidFill>
                          <a:effectLst/>
                          <a:latin typeface="+mn-lt"/>
                        </a:rPr>
                        <a:t>hookeri</a:t>
                      </a:r>
                      <a:endParaRPr lang="en-US" sz="1200" b="0" i="1" u="none" strike="noStrike" dirty="0">
                        <a:solidFill>
                          <a:srgbClr val="000000"/>
                        </a:solidFill>
                        <a:effectLst/>
                        <a:latin typeface="+mn-lt"/>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r>
                        <a:rPr lang="en-US" sz="1200" dirty="0">
                          <a:latin typeface="+mn-lt"/>
                        </a:rPr>
                        <a:t>L</a:t>
                      </a:r>
                    </a:p>
                  </a:txBody>
                  <a:tcPr anchor="ctr">
                    <a:lnB w="12700" cap="flat" cmpd="sng" algn="ctr">
                      <a:solidFill>
                        <a:schemeClr val="tx1"/>
                      </a:solidFill>
                      <a:prstDash val="solid"/>
                      <a:round/>
                      <a:headEnd type="none" w="med" len="med"/>
                      <a:tailEnd type="none" w="med" len="med"/>
                    </a:lnB>
                    <a:noFill/>
                  </a:tcPr>
                </a:tc>
                <a:tc>
                  <a:txBody>
                    <a:bodyPr/>
                    <a:lstStyle/>
                    <a:p>
                      <a:r>
                        <a:rPr lang="en-US" sz="1200" dirty="0">
                          <a:latin typeface="+mn-lt"/>
                        </a:rPr>
                        <a:t>Herbarium</a:t>
                      </a:r>
                    </a:p>
                  </a:txBody>
                  <a:tcPr anchor="ctr">
                    <a:lnB w="12700" cap="flat" cmpd="sng" algn="ctr">
                      <a:solidFill>
                        <a:schemeClr val="tx1"/>
                      </a:solidFill>
                      <a:prstDash val="solid"/>
                      <a:round/>
                      <a:headEnd type="none" w="med" len="med"/>
                      <a:tailEnd type="none" w="med" len="med"/>
                    </a:lnB>
                    <a:noFill/>
                  </a:tcPr>
                </a:tc>
                <a:tc>
                  <a:txBody>
                    <a:bodyPr/>
                    <a:lstStyle/>
                    <a:p>
                      <a:endParaRPr lang="en-US" sz="1200" dirty="0">
                        <a:latin typeface="+mn-lt"/>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4990613"/>
                  </a:ext>
                </a:extLst>
              </a:tr>
            </a:tbl>
          </a:graphicData>
        </a:graphic>
      </p:graphicFrame>
      <p:sp>
        <p:nvSpPr>
          <p:cNvPr id="6" name="TextBox 5">
            <a:extLst>
              <a:ext uri="{FF2B5EF4-FFF2-40B4-BE49-F238E27FC236}">
                <a16:creationId xmlns:a16="http://schemas.microsoft.com/office/drawing/2014/main" id="{5CC8B6FA-093B-4BD2-8F71-5B0AE2197DCD}"/>
              </a:ext>
            </a:extLst>
          </p:cNvPr>
          <p:cNvSpPr txBox="1"/>
          <p:nvPr/>
        </p:nvSpPr>
        <p:spPr>
          <a:xfrm>
            <a:off x="3544743" y="440762"/>
            <a:ext cx="3172022" cy="276999"/>
          </a:xfrm>
          <a:prstGeom prst="rect">
            <a:avLst/>
          </a:prstGeom>
          <a:noFill/>
        </p:spPr>
        <p:txBody>
          <a:bodyPr wrap="none" rtlCol="0">
            <a:spAutoFit/>
          </a:bodyPr>
          <a:lstStyle/>
          <a:p>
            <a:r>
              <a:rPr lang="en-US" sz="1200" b="1" dirty="0"/>
              <a:t>Table 1. </a:t>
            </a:r>
            <a:r>
              <a:rPr lang="en-US" sz="1200" i="1" dirty="0"/>
              <a:t>Scutellaria </a:t>
            </a:r>
            <a:r>
              <a:rPr lang="en-US" sz="1200" dirty="0"/>
              <a:t>tissue samples used in study</a:t>
            </a:r>
            <a:endParaRPr lang="en-US" sz="1200" b="1" dirty="0"/>
          </a:p>
        </p:txBody>
      </p:sp>
    </p:spTree>
    <p:extLst>
      <p:ext uri="{BB962C8B-B14F-4D97-AF65-F5344CB8AC3E}">
        <p14:creationId xmlns:p14="http://schemas.microsoft.com/office/powerpoint/2010/main" val="160324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Content Placeholder 220" descr="A screenshot of a cell phone&#10;&#10;Description automatically generated">
            <a:extLst>
              <a:ext uri="{FF2B5EF4-FFF2-40B4-BE49-F238E27FC236}">
                <a16:creationId xmlns:a16="http://schemas.microsoft.com/office/drawing/2014/main" id="{493A3F22-FA34-462A-B5CA-42C5138B15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23" b="2068"/>
          <a:stretch/>
        </p:blipFill>
        <p:spPr>
          <a:xfrm>
            <a:off x="1666577" y="0"/>
            <a:ext cx="4579053" cy="6318396"/>
          </a:xfrm>
        </p:spPr>
      </p:pic>
      <p:grpSp>
        <p:nvGrpSpPr>
          <p:cNvPr id="263" name="Group 262">
            <a:extLst>
              <a:ext uri="{FF2B5EF4-FFF2-40B4-BE49-F238E27FC236}">
                <a16:creationId xmlns:a16="http://schemas.microsoft.com/office/drawing/2014/main" id="{D9880576-C9EF-4ABD-A42F-987A581693E7}"/>
              </a:ext>
            </a:extLst>
          </p:cNvPr>
          <p:cNvGrpSpPr/>
          <p:nvPr/>
        </p:nvGrpSpPr>
        <p:grpSpPr>
          <a:xfrm>
            <a:off x="5992967" y="60349"/>
            <a:ext cx="2859031" cy="6091793"/>
            <a:chOff x="5843337" y="167691"/>
            <a:chExt cx="2859031" cy="6091793"/>
          </a:xfrm>
        </p:grpSpPr>
        <p:pic>
          <p:nvPicPr>
            <p:cNvPr id="223" name="Picture 222" descr="A picture containing table, sitting, book, vase&#10;&#10;Description automatically generated">
              <a:extLst>
                <a:ext uri="{FF2B5EF4-FFF2-40B4-BE49-F238E27FC236}">
                  <a16:creationId xmlns:a16="http://schemas.microsoft.com/office/drawing/2014/main" id="{733AC332-86E0-43E1-8B4E-1E26A976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37" y="167691"/>
              <a:ext cx="1409911" cy="1057433"/>
            </a:xfrm>
            <a:prstGeom prst="rect">
              <a:avLst/>
            </a:prstGeom>
          </p:spPr>
        </p:pic>
        <p:pic>
          <p:nvPicPr>
            <p:cNvPr id="227" name="Picture 226" descr="A picture containing indoor, sitting, table, remote&#10;&#10;Description automatically generated">
              <a:extLst>
                <a:ext uri="{FF2B5EF4-FFF2-40B4-BE49-F238E27FC236}">
                  <a16:creationId xmlns:a16="http://schemas.microsoft.com/office/drawing/2014/main" id="{4782AB61-F02A-44FA-8D3B-37F2EF4B7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457" y="940281"/>
              <a:ext cx="1409911" cy="1057433"/>
            </a:xfrm>
            <a:prstGeom prst="rect">
              <a:avLst/>
            </a:prstGeom>
          </p:spPr>
        </p:pic>
        <p:pic>
          <p:nvPicPr>
            <p:cNvPr id="229" name="Picture 228" descr="A picture containing indoor, sitting, table, cake&#10;&#10;Description automatically generated">
              <a:extLst>
                <a:ext uri="{FF2B5EF4-FFF2-40B4-BE49-F238E27FC236}">
                  <a16:creationId xmlns:a16="http://schemas.microsoft.com/office/drawing/2014/main" id="{F88E91DA-BE9F-4589-A7DE-591B4392F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337" y="1760390"/>
              <a:ext cx="1409911" cy="1057433"/>
            </a:xfrm>
            <a:prstGeom prst="rect">
              <a:avLst/>
            </a:prstGeom>
          </p:spPr>
        </p:pic>
        <p:pic>
          <p:nvPicPr>
            <p:cNvPr id="234" name="Picture 233" descr="A picture containing indoor, table, sitting, flower&#10;&#10;Description automatically generated">
              <a:extLst>
                <a:ext uri="{FF2B5EF4-FFF2-40B4-BE49-F238E27FC236}">
                  <a16:creationId xmlns:a16="http://schemas.microsoft.com/office/drawing/2014/main" id="{36FB2C10-F817-4B93-8E4B-2912D255F3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457" y="2562513"/>
              <a:ext cx="1409911" cy="1057433"/>
            </a:xfrm>
            <a:prstGeom prst="rect">
              <a:avLst/>
            </a:prstGeom>
          </p:spPr>
        </p:pic>
        <p:pic>
          <p:nvPicPr>
            <p:cNvPr id="237" name="Picture 236" descr="A picture containing indoor, table, sitting, small&#10;&#10;Description automatically generated">
              <a:extLst>
                <a:ext uri="{FF2B5EF4-FFF2-40B4-BE49-F238E27FC236}">
                  <a16:creationId xmlns:a16="http://schemas.microsoft.com/office/drawing/2014/main" id="{B689514A-13AF-4493-907A-5300A4C054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337" y="3353089"/>
              <a:ext cx="1409911" cy="1057433"/>
            </a:xfrm>
            <a:prstGeom prst="rect">
              <a:avLst/>
            </a:prstGeom>
          </p:spPr>
        </p:pic>
        <p:pic>
          <p:nvPicPr>
            <p:cNvPr id="240" name="Picture 239" descr="A picture containing sitting, table, flower, small&#10;&#10;Description automatically generated">
              <a:extLst>
                <a:ext uri="{FF2B5EF4-FFF2-40B4-BE49-F238E27FC236}">
                  <a16:creationId xmlns:a16="http://schemas.microsoft.com/office/drawing/2014/main" id="{E7959F20-5DEE-4515-BC8B-3DC2D6E54D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457" y="4138068"/>
              <a:ext cx="1409911" cy="1057433"/>
            </a:xfrm>
            <a:prstGeom prst="rect">
              <a:avLst/>
            </a:prstGeom>
          </p:spPr>
        </p:pic>
        <p:pic>
          <p:nvPicPr>
            <p:cNvPr id="243" name="Picture 242" descr="A picture containing sitting, table, flower, small&#10;&#10;Description automatically generated">
              <a:extLst>
                <a:ext uri="{FF2B5EF4-FFF2-40B4-BE49-F238E27FC236}">
                  <a16:creationId xmlns:a16="http://schemas.microsoft.com/office/drawing/2014/main" id="{64FDCFEC-C7BF-4AA9-8526-9162C9424E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3337" y="4945788"/>
              <a:ext cx="1409911" cy="1057433"/>
            </a:xfrm>
            <a:prstGeom prst="rect">
              <a:avLst/>
            </a:prstGeom>
          </p:spPr>
        </p:pic>
        <p:grpSp>
          <p:nvGrpSpPr>
            <p:cNvPr id="253" name="Group 252">
              <a:extLst>
                <a:ext uri="{FF2B5EF4-FFF2-40B4-BE49-F238E27FC236}">
                  <a16:creationId xmlns:a16="http://schemas.microsoft.com/office/drawing/2014/main" id="{B9CC29DD-61BD-4AA4-A48D-3B9D6525BEBB}"/>
                </a:ext>
              </a:extLst>
            </p:cNvPr>
            <p:cNvGrpSpPr/>
            <p:nvPr/>
          </p:nvGrpSpPr>
          <p:grpSpPr>
            <a:xfrm>
              <a:off x="5984855" y="1223594"/>
              <a:ext cx="1027320" cy="256262"/>
              <a:chOff x="5984855" y="1223594"/>
              <a:chExt cx="1027320" cy="256262"/>
            </a:xfrm>
          </p:grpSpPr>
          <p:sp>
            <p:nvSpPr>
              <p:cNvPr id="230" name="TextBox 229">
                <a:extLst>
                  <a:ext uri="{FF2B5EF4-FFF2-40B4-BE49-F238E27FC236}">
                    <a16:creationId xmlns:a16="http://schemas.microsoft.com/office/drawing/2014/main" id="{7B619EED-7CAD-4564-9BFC-D982AC9C157E}"/>
                  </a:ext>
                </a:extLst>
              </p:cNvPr>
              <p:cNvSpPr txBox="1"/>
              <p:nvPr/>
            </p:nvSpPr>
            <p:spPr>
              <a:xfrm>
                <a:off x="6084410" y="1223594"/>
                <a:ext cx="927765" cy="256262"/>
              </a:xfrm>
              <a:prstGeom prst="rect">
                <a:avLst/>
              </a:prstGeom>
              <a:noFill/>
            </p:spPr>
            <p:txBody>
              <a:bodyPr wrap="none" rtlCol="0">
                <a:spAutoFit/>
              </a:bodyPr>
              <a:lstStyle/>
              <a:p>
                <a:r>
                  <a:rPr lang="en-US" sz="1200" i="1" dirty="0"/>
                  <a:t>S. baicalensis</a:t>
                </a:r>
              </a:p>
            </p:txBody>
          </p:sp>
          <p:sp>
            <p:nvSpPr>
              <p:cNvPr id="246" name="Oval 245">
                <a:extLst>
                  <a:ext uri="{FF2B5EF4-FFF2-40B4-BE49-F238E27FC236}">
                    <a16:creationId xmlns:a16="http://schemas.microsoft.com/office/drawing/2014/main" id="{CB3F33BE-E8B1-48E9-B34C-9D5A4A7982A1}"/>
                  </a:ext>
                </a:extLst>
              </p:cNvPr>
              <p:cNvSpPr/>
              <p:nvPr/>
            </p:nvSpPr>
            <p:spPr>
              <a:xfrm>
                <a:off x="5984855" y="1287017"/>
                <a:ext cx="137160" cy="13716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DF9064EB-50A3-4689-AD7F-6195764B3738}"/>
                </a:ext>
              </a:extLst>
            </p:cNvPr>
            <p:cNvGrpSpPr/>
            <p:nvPr/>
          </p:nvGrpSpPr>
          <p:grpSpPr>
            <a:xfrm>
              <a:off x="7449230" y="1997715"/>
              <a:ext cx="981197" cy="256262"/>
              <a:chOff x="7450141" y="1997715"/>
              <a:chExt cx="981197" cy="256262"/>
            </a:xfrm>
          </p:grpSpPr>
          <p:sp>
            <p:nvSpPr>
              <p:cNvPr id="231" name="TextBox 230">
                <a:extLst>
                  <a:ext uri="{FF2B5EF4-FFF2-40B4-BE49-F238E27FC236}">
                    <a16:creationId xmlns:a16="http://schemas.microsoft.com/office/drawing/2014/main" id="{FCCC0C6F-190F-4646-966B-9B864C5054CA}"/>
                  </a:ext>
                </a:extLst>
              </p:cNvPr>
              <p:cNvSpPr txBox="1"/>
              <p:nvPr/>
            </p:nvSpPr>
            <p:spPr>
              <a:xfrm>
                <a:off x="7563487" y="1997715"/>
                <a:ext cx="867851" cy="256262"/>
              </a:xfrm>
              <a:prstGeom prst="rect">
                <a:avLst/>
              </a:prstGeom>
              <a:noFill/>
            </p:spPr>
            <p:txBody>
              <a:bodyPr wrap="none" rtlCol="0">
                <a:spAutoFit/>
              </a:bodyPr>
              <a:lstStyle/>
              <a:p>
                <a:r>
                  <a:rPr lang="en-US" sz="1200" i="1" dirty="0"/>
                  <a:t>S. </a:t>
                </a:r>
                <a:r>
                  <a:rPr lang="en-US" sz="1200" i="1" dirty="0" err="1"/>
                  <a:t>havanesis</a:t>
                </a:r>
                <a:endParaRPr lang="en-US" sz="1200" i="1" dirty="0"/>
              </a:p>
            </p:txBody>
          </p:sp>
          <p:sp>
            <p:nvSpPr>
              <p:cNvPr id="247" name="Oval 246">
                <a:extLst>
                  <a:ext uri="{FF2B5EF4-FFF2-40B4-BE49-F238E27FC236}">
                    <a16:creationId xmlns:a16="http://schemas.microsoft.com/office/drawing/2014/main" id="{B96B8429-B2FF-4E33-94B8-ADA23D121433}"/>
                  </a:ext>
                </a:extLst>
              </p:cNvPr>
              <p:cNvSpPr/>
              <p:nvPr/>
            </p:nvSpPr>
            <p:spPr>
              <a:xfrm>
                <a:off x="7450141" y="2057266"/>
                <a:ext cx="137160" cy="13716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4902E511-C300-4A2A-A41F-9EF620EF3026}"/>
                </a:ext>
              </a:extLst>
            </p:cNvPr>
            <p:cNvGrpSpPr/>
            <p:nvPr/>
          </p:nvGrpSpPr>
          <p:grpSpPr>
            <a:xfrm>
              <a:off x="7493996" y="3622744"/>
              <a:ext cx="879572" cy="256262"/>
              <a:chOff x="7498140" y="3622744"/>
              <a:chExt cx="879572" cy="256262"/>
            </a:xfrm>
          </p:grpSpPr>
          <p:sp>
            <p:nvSpPr>
              <p:cNvPr id="235" name="TextBox 234">
                <a:extLst>
                  <a:ext uri="{FF2B5EF4-FFF2-40B4-BE49-F238E27FC236}">
                    <a16:creationId xmlns:a16="http://schemas.microsoft.com/office/drawing/2014/main" id="{78520892-15B0-4773-868D-6078841C1A1D}"/>
                  </a:ext>
                </a:extLst>
              </p:cNvPr>
              <p:cNvSpPr txBox="1"/>
              <p:nvPr/>
            </p:nvSpPr>
            <p:spPr>
              <a:xfrm>
                <a:off x="7617111" y="3622744"/>
                <a:ext cx="760601" cy="256262"/>
              </a:xfrm>
              <a:prstGeom prst="rect">
                <a:avLst/>
              </a:prstGeom>
              <a:noFill/>
            </p:spPr>
            <p:txBody>
              <a:bodyPr wrap="none" rtlCol="0">
                <a:spAutoFit/>
              </a:bodyPr>
              <a:lstStyle/>
              <a:p>
                <a:r>
                  <a:rPr lang="en-US" sz="1200" i="1" dirty="0"/>
                  <a:t>S. barbata</a:t>
                </a:r>
              </a:p>
            </p:txBody>
          </p:sp>
          <p:sp>
            <p:nvSpPr>
              <p:cNvPr id="248" name="Oval 247">
                <a:extLst>
                  <a:ext uri="{FF2B5EF4-FFF2-40B4-BE49-F238E27FC236}">
                    <a16:creationId xmlns:a16="http://schemas.microsoft.com/office/drawing/2014/main" id="{FDF7D603-10AA-44DF-BDD9-86F81966CB82}"/>
                  </a:ext>
                </a:extLst>
              </p:cNvPr>
              <p:cNvSpPr/>
              <p:nvPr/>
            </p:nvSpPr>
            <p:spPr>
              <a:xfrm>
                <a:off x="7498140" y="3682295"/>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8" name="Group 257">
              <a:extLst>
                <a:ext uri="{FF2B5EF4-FFF2-40B4-BE49-F238E27FC236}">
                  <a16:creationId xmlns:a16="http://schemas.microsoft.com/office/drawing/2014/main" id="{728E008B-A143-4D2C-8D68-FD8EC5F7E116}"/>
                </a:ext>
              </a:extLst>
            </p:cNvPr>
            <p:cNvGrpSpPr/>
            <p:nvPr/>
          </p:nvGrpSpPr>
          <p:grpSpPr>
            <a:xfrm>
              <a:off x="7406730" y="5196922"/>
              <a:ext cx="1070284" cy="256262"/>
              <a:chOff x="7406730" y="5196922"/>
              <a:chExt cx="1070284" cy="256262"/>
            </a:xfrm>
          </p:grpSpPr>
          <p:sp>
            <p:nvSpPr>
              <p:cNvPr id="241" name="TextBox 240">
                <a:extLst>
                  <a:ext uri="{FF2B5EF4-FFF2-40B4-BE49-F238E27FC236}">
                    <a16:creationId xmlns:a16="http://schemas.microsoft.com/office/drawing/2014/main" id="{5708FA1C-C1E3-4656-A167-FC6A3A61B6DA}"/>
                  </a:ext>
                </a:extLst>
              </p:cNvPr>
              <p:cNvSpPr txBox="1"/>
              <p:nvPr/>
            </p:nvSpPr>
            <p:spPr>
              <a:xfrm>
                <a:off x="7517810" y="5196922"/>
                <a:ext cx="959204" cy="256262"/>
              </a:xfrm>
              <a:prstGeom prst="rect">
                <a:avLst/>
              </a:prstGeom>
              <a:noFill/>
            </p:spPr>
            <p:txBody>
              <a:bodyPr wrap="none" rtlCol="0">
                <a:spAutoFit/>
              </a:bodyPr>
              <a:lstStyle/>
              <a:p>
                <a:r>
                  <a:rPr lang="en-US" sz="1200" i="1" dirty="0"/>
                  <a:t>S. </a:t>
                </a:r>
                <a:r>
                  <a:rPr lang="en-US" sz="1200" i="1" dirty="0" err="1"/>
                  <a:t>tournefortii</a:t>
                </a:r>
                <a:endParaRPr lang="en-US" sz="1200" i="1" dirty="0"/>
              </a:p>
            </p:txBody>
          </p:sp>
          <p:sp>
            <p:nvSpPr>
              <p:cNvPr id="249" name="Oval 248">
                <a:extLst>
                  <a:ext uri="{FF2B5EF4-FFF2-40B4-BE49-F238E27FC236}">
                    <a16:creationId xmlns:a16="http://schemas.microsoft.com/office/drawing/2014/main" id="{2E72EEBD-707E-4D57-8571-E8B9EA59381E}"/>
                  </a:ext>
                </a:extLst>
              </p:cNvPr>
              <p:cNvSpPr/>
              <p:nvPr/>
            </p:nvSpPr>
            <p:spPr>
              <a:xfrm>
                <a:off x="7406730" y="52564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5" name="Group 254">
              <a:extLst>
                <a:ext uri="{FF2B5EF4-FFF2-40B4-BE49-F238E27FC236}">
                  <a16:creationId xmlns:a16="http://schemas.microsoft.com/office/drawing/2014/main" id="{FF9E40AA-8E02-4603-B8BC-E1ECF1BB15CD}"/>
                </a:ext>
              </a:extLst>
            </p:cNvPr>
            <p:cNvGrpSpPr/>
            <p:nvPr/>
          </p:nvGrpSpPr>
          <p:grpSpPr>
            <a:xfrm>
              <a:off x="6014346" y="2817822"/>
              <a:ext cx="955508" cy="256262"/>
              <a:chOff x="6009804" y="2817822"/>
              <a:chExt cx="955508" cy="256262"/>
            </a:xfrm>
          </p:grpSpPr>
          <p:sp>
            <p:nvSpPr>
              <p:cNvPr id="232" name="TextBox 231">
                <a:extLst>
                  <a:ext uri="{FF2B5EF4-FFF2-40B4-BE49-F238E27FC236}">
                    <a16:creationId xmlns:a16="http://schemas.microsoft.com/office/drawing/2014/main" id="{EFA6EE5F-DB0B-4B0E-B367-F3549F849F65}"/>
                  </a:ext>
                </a:extLst>
              </p:cNvPr>
              <p:cNvSpPr txBox="1"/>
              <p:nvPr/>
            </p:nvSpPr>
            <p:spPr>
              <a:xfrm>
                <a:off x="6131273" y="2817822"/>
                <a:ext cx="834039" cy="256262"/>
              </a:xfrm>
              <a:prstGeom prst="rect">
                <a:avLst/>
              </a:prstGeom>
              <a:noFill/>
            </p:spPr>
            <p:txBody>
              <a:bodyPr wrap="none" rtlCol="0">
                <a:spAutoFit/>
              </a:bodyPr>
              <a:lstStyle/>
              <a:p>
                <a:r>
                  <a:rPr lang="en-US" sz="1200" i="1" dirty="0"/>
                  <a:t>S. </a:t>
                </a:r>
                <a:r>
                  <a:rPr lang="en-US" sz="1200" i="1" dirty="0" err="1"/>
                  <a:t>arenicola</a:t>
                </a:r>
                <a:endParaRPr lang="en-US" sz="1200" i="1" dirty="0"/>
              </a:p>
            </p:txBody>
          </p:sp>
          <p:sp>
            <p:nvSpPr>
              <p:cNvPr id="250" name="Oval 249">
                <a:extLst>
                  <a:ext uri="{FF2B5EF4-FFF2-40B4-BE49-F238E27FC236}">
                    <a16:creationId xmlns:a16="http://schemas.microsoft.com/office/drawing/2014/main" id="{07778A52-AA0A-4C18-8FFC-336C162C5934}"/>
                  </a:ext>
                </a:extLst>
              </p:cNvPr>
              <p:cNvSpPr/>
              <p:nvPr/>
            </p:nvSpPr>
            <p:spPr>
              <a:xfrm>
                <a:off x="6009804" y="2879716"/>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7" name="Group 256">
              <a:extLst>
                <a:ext uri="{FF2B5EF4-FFF2-40B4-BE49-F238E27FC236}">
                  <a16:creationId xmlns:a16="http://schemas.microsoft.com/office/drawing/2014/main" id="{4CC4D81F-34B9-4B3A-AE36-BA32506B5ED0}"/>
                </a:ext>
              </a:extLst>
            </p:cNvPr>
            <p:cNvGrpSpPr/>
            <p:nvPr/>
          </p:nvGrpSpPr>
          <p:grpSpPr>
            <a:xfrm>
              <a:off x="5998049" y="4410522"/>
              <a:ext cx="987962" cy="256262"/>
              <a:chOff x="5992328" y="4410522"/>
              <a:chExt cx="987962" cy="256262"/>
            </a:xfrm>
          </p:grpSpPr>
          <p:sp>
            <p:nvSpPr>
              <p:cNvPr id="238" name="TextBox 237">
                <a:extLst>
                  <a:ext uri="{FF2B5EF4-FFF2-40B4-BE49-F238E27FC236}">
                    <a16:creationId xmlns:a16="http://schemas.microsoft.com/office/drawing/2014/main" id="{7B09F293-7F62-4DFA-A987-05C1ACA55AED}"/>
                  </a:ext>
                </a:extLst>
              </p:cNvPr>
              <p:cNvSpPr txBox="1"/>
              <p:nvPr/>
            </p:nvSpPr>
            <p:spPr>
              <a:xfrm>
                <a:off x="6116294" y="4410522"/>
                <a:ext cx="863996" cy="256262"/>
              </a:xfrm>
              <a:prstGeom prst="rect">
                <a:avLst/>
              </a:prstGeom>
              <a:noFill/>
            </p:spPr>
            <p:txBody>
              <a:bodyPr wrap="none" rtlCol="0">
                <a:spAutoFit/>
              </a:bodyPr>
              <a:lstStyle/>
              <a:p>
                <a:r>
                  <a:rPr lang="en-US" sz="1200" i="1" dirty="0"/>
                  <a:t>S. racemosa</a:t>
                </a:r>
              </a:p>
            </p:txBody>
          </p:sp>
          <p:sp>
            <p:nvSpPr>
              <p:cNvPr id="251" name="Oval 250">
                <a:extLst>
                  <a:ext uri="{FF2B5EF4-FFF2-40B4-BE49-F238E27FC236}">
                    <a16:creationId xmlns:a16="http://schemas.microsoft.com/office/drawing/2014/main" id="{5A846207-FB1E-4F19-95A5-61C920CF0469}"/>
                  </a:ext>
                </a:extLst>
              </p:cNvPr>
              <p:cNvSpPr/>
              <p:nvPr/>
            </p:nvSpPr>
            <p:spPr>
              <a:xfrm>
                <a:off x="5992328" y="4474172"/>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9" name="Group 258">
              <a:extLst>
                <a:ext uri="{FF2B5EF4-FFF2-40B4-BE49-F238E27FC236}">
                  <a16:creationId xmlns:a16="http://schemas.microsoft.com/office/drawing/2014/main" id="{4F4D6E13-6E63-4466-BA92-8A4E0E291BF2}"/>
                </a:ext>
              </a:extLst>
            </p:cNvPr>
            <p:cNvGrpSpPr/>
            <p:nvPr/>
          </p:nvGrpSpPr>
          <p:grpSpPr>
            <a:xfrm>
              <a:off x="6011358" y="6003222"/>
              <a:ext cx="953973" cy="256262"/>
              <a:chOff x="6002293" y="6003222"/>
              <a:chExt cx="953973" cy="256262"/>
            </a:xfrm>
          </p:grpSpPr>
          <p:sp>
            <p:nvSpPr>
              <p:cNvPr id="244" name="TextBox 243">
                <a:extLst>
                  <a:ext uri="{FF2B5EF4-FFF2-40B4-BE49-F238E27FC236}">
                    <a16:creationId xmlns:a16="http://schemas.microsoft.com/office/drawing/2014/main" id="{F0FBD564-B710-48DD-98D8-2DC5A9DECEC2}"/>
                  </a:ext>
                </a:extLst>
              </p:cNvPr>
              <p:cNvSpPr txBox="1"/>
              <p:nvPr/>
            </p:nvSpPr>
            <p:spPr>
              <a:xfrm>
                <a:off x="6140319" y="6003222"/>
                <a:ext cx="815947" cy="256262"/>
              </a:xfrm>
              <a:prstGeom prst="rect">
                <a:avLst/>
              </a:prstGeom>
              <a:noFill/>
            </p:spPr>
            <p:txBody>
              <a:bodyPr wrap="none" rtlCol="0">
                <a:spAutoFit/>
              </a:bodyPr>
              <a:lstStyle/>
              <a:p>
                <a:r>
                  <a:rPr lang="en-US" sz="1200" i="1" dirty="0"/>
                  <a:t>S. </a:t>
                </a:r>
                <a:r>
                  <a:rPr lang="en-US" sz="1200" i="1" dirty="0" err="1"/>
                  <a:t>altissima</a:t>
                </a:r>
                <a:endParaRPr lang="en-US" sz="1200" i="1" dirty="0"/>
              </a:p>
            </p:txBody>
          </p:sp>
          <p:sp>
            <p:nvSpPr>
              <p:cNvPr id="252" name="Oval 251">
                <a:extLst>
                  <a:ext uri="{FF2B5EF4-FFF2-40B4-BE49-F238E27FC236}">
                    <a16:creationId xmlns:a16="http://schemas.microsoft.com/office/drawing/2014/main" id="{F597F512-FBED-4140-8A46-F2647B02A32F}"/>
                  </a:ext>
                </a:extLst>
              </p:cNvPr>
              <p:cNvSpPr/>
              <p:nvPr/>
            </p:nvSpPr>
            <p:spPr>
              <a:xfrm>
                <a:off x="6002293" y="60627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60" name="TextBox 259">
            <a:extLst>
              <a:ext uri="{FF2B5EF4-FFF2-40B4-BE49-F238E27FC236}">
                <a16:creationId xmlns:a16="http://schemas.microsoft.com/office/drawing/2014/main" id="{8E4CBAC0-FB66-43D0-864C-38D585BE7113}"/>
              </a:ext>
            </a:extLst>
          </p:cNvPr>
          <p:cNvSpPr txBox="1"/>
          <p:nvPr/>
        </p:nvSpPr>
        <p:spPr>
          <a:xfrm>
            <a:off x="857717" y="6283933"/>
            <a:ext cx="10270499" cy="461665"/>
          </a:xfrm>
          <a:prstGeom prst="rect">
            <a:avLst/>
          </a:prstGeom>
          <a:noFill/>
        </p:spPr>
        <p:txBody>
          <a:bodyPr wrap="square" rtlCol="0">
            <a:spAutoFit/>
          </a:bodyPr>
          <a:lstStyle/>
          <a:p>
            <a:r>
              <a:rPr lang="en-US" sz="1200" b="1" dirty="0"/>
              <a:t>Figure 1. </a:t>
            </a:r>
            <a:r>
              <a:rPr lang="en-US" sz="1200" dirty="0"/>
              <a:t>(A)</a:t>
            </a:r>
            <a:r>
              <a:rPr lang="en-US" sz="1200" b="1" dirty="0"/>
              <a:t> </a:t>
            </a:r>
            <a:r>
              <a:rPr lang="en-US" sz="1200" dirty="0"/>
              <a:t>Maximum likelihood tree inferred from chloroplast genome data for 52 species of </a:t>
            </a:r>
            <a:r>
              <a:rPr lang="en-US" sz="1200" i="1" dirty="0"/>
              <a:t>Scutellaria. </a:t>
            </a:r>
            <a:r>
              <a:rPr lang="en-US" sz="1200" dirty="0"/>
              <a:t>To facilitate downstream analysis, the tree is subdivided into 6 clades. (B) Representative images of 7 species of </a:t>
            </a:r>
            <a:r>
              <a:rPr lang="en-US" sz="1200" i="1" dirty="0"/>
              <a:t>Scutellaria</a:t>
            </a:r>
            <a:r>
              <a:rPr lang="en-US" sz="1200" dirty="0"/>
              <a:t>. Colored circles next to species names indicate the clade which the species belongs to.</a:t>
            </a:r>
            <a:endParaRPr lang="en-US" sz="1200" b="1" dirty="0"/>
          </a:p>
        </p:txBody>
      </p:sp>
      <p:sp>
        <p:nvSpPr>
          <p:cNvPr id="261" name="TextBox 260">
            <a:extLst>
              <a:ext uri="{FF2B5EF4-FFF2-40B4-BE49-F238E27FC236}">
                <a16:creationId xmlns:a16="http://schemas.microsoft.com/office/drawing/2014/main" id="{E70650D5-77F0-42CF-853C-46103180FE96}"/>
              </a:ext>
            </a:extLst>
          </p:cNvPr>
          <p:cNvSpPr txBox="1"/>
          <p:nvPr/>
        </p:nvSpPr>
        <p:spPr>
          <a:xfrm>
            <a:off x="1666577" y="54857"/>
            <a:ext cx="376770" cy="369332"/>
          </a:xfrm>
          <a:prstGeom prst="rect">
            <a:avLst/>
          </a:prstGeom>
          <a:noFill/>
        </p:spPr>
        <p:txBody>
          <a:bodyPr wrap="none" rtlCol="0">
            <a:spAutoFit/>
          </a:bodyPr>
          <a:lstStyle/>
          <a:p>
            <a:r>
              <a:rPr lang="en-US" dirty="0"/>
              <a:t>A.</a:t>
            </a:r>
          </a:p>
        </p:txBody>
      </p:sp>
      <p:sp>
        <p:nvSpPr>
          <p:cNvPr id="262" name="TextBox 261">
            <a:extLst>
              <a:ext uri="{FF2B5EF4-FFF2-40B4-BE49-F238E27FC236}">
                <a16:creationId xmlns:a16="http://schemas.microsoft.com/office/drawing/2014/main" id="{C01E9BF1-102C-408C-A713-989D348DD3BD}"/>
              </a:ext>
            </a:extLst>
          </p:cNvPr>
          <p:cNvSpPr txBox="1"/>
          <p:nvPr/>
        </p:nvSpPr>
        <p:spPr>
          <a:xfrm>
            <a:off x="5503309" y="57551"/>
            <a:ext cx="36740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425802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AAD3AC2-B57E-49A2-BE13-631677D1DF62}"/>
              </a:ext>
            </a:extLst>
          </p:cNvPr>
          <p:cNvSpPr txBox="1"/>
          <p:nvPr/>
        </p:nvSpPr>
        <p:spPr>
          <a:xfrm>
            <a:off x="1400176" y="6159500"/>
            <a:ext cx="9991724" cy="646331"/>
          </a:xfrm>
          <a:prstGeom prst="rect">
            <a:avLst/>
          </a:prstGeom>
          <a:noFill/>
        </p:spPr>
        <p:txBody>
          <a:bodyPr wrap="square" rtlCol="0">
            <a:spAutoFit/>
          </a:bodyPr>
          <a:lstStyle/>
          <a:p>
            <a:r>
              <a:rPr lang="en-US" sz="1200" b="1" dirty="0"/>
              <a:t>Figure 2. </a:t>
            </a:r>
            <a:r>
              <a:rPr lang="en-US" sz="1200" dirty="0"/>
              <a:t>Heatmap of overall flavonoid concentrations measured with High Performance Liquid Chromatography (HPLC) of … species of </a:t>
            </a:r>
            <a:r>
              <a:rPr lang="en-US" sz="1200" i="1" dirty="0"/>
              <a:t>Scutellaria</a:t>
            </a:r>
            <a:r>
              <a:rPr lang="en-US" sz="1200" dirty="0"/>
              <a:t>. Ordering of species was determined by hierarchical clustering based on flavonoid concentration, as illustrated by the dendrogram to the right of the figure. Colored circles next to species names indicate phylogenetic clade, as shown in Figure 1. An empty circle indicates that the species was not included in the tree from Figure 1.</a:t>
            </a:r>
            <a:endParaRPr lang="en-US" sz="1200" b="1" dirty="0"/>
          </a:p>
        </p:txBody>
      </p:sp>
      <p:pic>
        <p:nvPicPr>
          <p:cNvPr id="10" name="Content Placeholder 9" descr="A picture containing clock&#10;&#10;Description automatically generated">
            <a:extLst>
              <a:ext uri="{FF2B5EF4-FFF2-40B4-BE49-F238E27FC236}">
                <a16:creationId xmlns:a16="http://schemas.microsoft.com/office/drawing/2014/main" id="{2188C534-997B-4C2F-84AA-D8F35C94E5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54" b="2076"/>
          <a:stretch/>
        </p:blipFill>
        <p:spPr>
          <a:xfrm>
            <a:off x="2755900" y="114299"/>
            <a:ext cx="5875308" cy="6045201"/>
          </a:xfrm>
        </p:spPr>
      </p:pic>
    </p:spTree>
    <p:extLst>
      <p:ext uri="{BB962C8B-B14F-4D97-AF65-F5344CB8AC3E}">
        <p14:creationId xmlns:p14="http://schemas.microsoft.com/office/powerpoint/2010/main" val="128679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B7D4F1-41EF-4083-8C63-78523FF5B8A0}"/>
              </a:ext>
            </a:extLst>
          </p:cNvPr>
          <p:cNvSpPr txBox="1"/>
          <p:nvPr/>
        </p:nvSpPr>
        <p:spPr>
          <a:xfrm>
            <a:off x="246768" y="6203513"/>
            <a:ext cx="11945232" cy="646331"/>
          </a:xfrm>
          <a:prstGeom prst="rect">
            <a:avLst/>
          </a:prstGeom>
          <a:noFill/>
        </p:spPr>
        <p:txBody>
          <a:bodyPr wrap="square" rtlCol="0">
            <a:spAutoFit/>
          </a:bodyPr>
          <a:lstStyle/>
          <a:p>
            <a:r>
              <a:rPr lang="en-US" sz="1200" b="1" dirty="0"/>
              <a:t>Figure 3. </a:t>
            </a:r>
            <a:r>
              <a:rPr lang="en-US" sz="1200" dirty="0"/>
              <a:t>Organ-specific flavonoid data collected from 14 </a:t>
            </a:r>
            <a:r>
              <a:rPr lang="en-US" sz="1200" i="1" dirty="0"/>
              <a:t>Scutellaria </a:t>
            </a:r>
            <a:r>
              <a:rPr lang="en-US" sz="1200" dirty="0"/>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a:t>
            </a:r>
            <a:endParaRPr lang="en-US" sz="1200" b="1" dirty="0"/>
          </a:p>
        </p:txBody>
      </p:sp>
      <p:grpSp>
        <p:nvGrpSpPr>
          <p:cNvPr id="31" name="Group 30">
            <a:extLst>
              <a:ext uri="{FF2B5EF4-FFF2-40B4-BE49-F238E27FC236}">
                <a16:creationId xmlns:a16="http://schemas.microsoft.com/office/drawing/2014/main" id="{9165296A-970C-45D2-BF67-51B6F69AB7E8}"/>
              </a:ext>
            </a:extLst>
          </p:cNvPr>
          <p:cNvGrpSpPr/>
          <p:nvPr/>
        </p:nvGrpSpPr>
        <p:grpSpPr>
          <a:xfrm>
            <a:off x="4109951" y="144244"/>
            <a:ext cx="3972097" cy="6067425"/>
            <a:chOff x="3743153" y="90536"/>
            <a:chExt cx="4008269" cy="6298768"/>
          </a:xfrm>
        </p:grpSpPr>
        <p:grpSp>
          <p:nvGrpSpPr>
            <p:cNvPr id="9" name="Group 8">
              <a:extLst>
                <a:ext uri="{FF2B5EF4-FFF2-40B4-BE49-F238E27FC236}">
                  <a16:creationId xmlns:a16="http://schemas.microsoft.com/office/drawing/2014/main" id="{14BE0125-91B4-4960-B6C5-09A66EEC7ED4}"/>
                </a:ext>
              </a:extLst>
            </p:cNvPr>
            <p:cNvGrpSpPr/>
            <p:nvPr/>
          </p:nvGrpSpPr>
          <p:grpSpPr>
            <a:xfrm>
              <a:off x="3743153" y="90536"/>
              <a:ext cx="4008269" cy="6298768"/>
              <a:chOff x="3676651" y="140132"/>
              <a:chExt cx="4008269" cy="6298768"/>
            </a:xfrm>
          </p:grpSpPr>
          <p:pic>
            <p:nvPicPr>
              <p:cNvPr id="3" name="Picture 2" descr="A screenshot of a cell phone&#10;&#10;Description automatically generated">
                <a:extLst>
                  <a:ext uri="{FF2B5EF4-FFF2-40B4-BE49-F238E27FC236}">
                    <a16:creationId xmlns:a16="http://schemas.microsoft.com/office/drawing/2014/main" id="{69D5EEA7-84CA-48F8-BB86-3DBD372DC49B}"/>
                  </a:ext>
                </a:extLst>
              </p:cNvPr>
              <p:cNvPicPr>
                <a:picLocks noChangeAspect="1"/>
              </p:cNvPicPr>
              <p:nvPr/>
            </p:nvPicPr>
            <p:blipFill rotWithShape="1">
              <a:blip r:embed="rId2">
                <a:extLst>
                  <a:ext uri="{28A0092B-C50C-407E-A947-70E740481C1C}">
                    <a14:useLocalDpi xmlns:a14="http://schemas.microsoft.com/office/drawing/2010/main" val="0"/>
                  </a:ext>
                </a:extLst>
              </a:blip>
              <a:srcRect t="3609" r="17036"/>
              <a:stretch/>
            </p:blipFill>
            <p:spPr>
              <a:xfrm>
                <a:off x="3676651" y="2978946"/>
                <a:ext cx="3970683" cy="345995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852C5E9-30E2-46A6-BA2E-586DF518F785}"/>
                  </a:ext>
                </a:extLst>
              </p:cNvPr>
              <p:cNvPicPr>
                <a:picLocks noChangeAspect="1"/>
              </p:cNvPicPr>
              <p:nvPr/>
            </p:nvPicPr>
            <p:blipFill rotWithShape="1">
              <a:blip r:embed="rId3">
                <a:extLst>
                  <a:ext uri="{28A0092B-C50C-407E-A947-70E740481C1C}">
                    <a14:useLocalDpi xmlns:a14="http://schemas.microsoft.com/office/drawing/2010/main" val="0"/>
                  </a:ext>
                </a:extLst>
              </a:blip>
              <a:srcRect t="4484" r="16300" b="16477"/>
              <a:stretch/>
            </p:blipFill>
            <p:spPr>
              <a:xfrm>
                <a:off x="3676651" y="140132"/>
                <a:ext cx="4008269" cy="2838814"/>
              </a:xfrm>
              <a:prstGeom prst="rect">
                <a:avLst/>
              </a:prstGeom>
            </p:spPr>
          </p:pic>
        </p:grpSp>
        <p:sp>
          <p:nvSpPr>
            <p:cNvPr id="10" name="Oval 9">
              <a:extLst>
                <a:ext uri="{FF2B5EF4-FFF2-40B4-BE49-F238E27FC236}">
                  <a16:creationId xmlns:a16="http://schemas.microsoft.com/office/drawing/2014/main" id="{A1F70DB3-BEC7-42A2-B3DF-156508EA2C09}"/>
                </a:ext>
              </a:extLst>
            </p:cNvPr>
            <p:cNvSpPr/>
            <p:nvPr/>
          </p:nvSpPr>
          <p:spPr>
            <a:xfrm>
              <a:off x="4169311" y="5845969"/>
              <a:ext cx="91440" cy="9144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95E1B6F-400A-4F73-8990-C643C6954E70}"/>
                </a:ext>
              </a:extLst>
            </p:cNvPr>
            <p:cNvSpPr/>
            <p:nvPr/>
          </p:nvSpPr>
          <p:spPr>
            <a:xfrm>
              <a:off x="4425515" y="5845969"/>
              <a:ext cx="91440" cy="9144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5E2C642-E8E5-4B4A-92FD-36DE10907BA0}"/>
                </a:ext>
              </a:extLst>
            </p:cNvPr>
            <p:cNvSpPr/>
            <p:nvPr/>
          </p:nvSpPr>
          <p:spPr>
            <a:xfrm>
              <a:off x="4681719"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1842616-5BAC-4F8F-B74A-A87B8CF98E72}"/>
                </a:ext>
              </a:extLst>
            </p:cNvPr>
            <p:cNvSpPr/>
            <p:nvPr/>
          </p:nvSpPr>
          <p:spPr>
            <a:xfrm>
              <a:off x="4937923"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C4B1C84-95D1-459A-89AC-21845FDA0165}"/>
                </a:ext>
              </a:extLst>
            </p:cNvPr>
            <p:cNvSpPr/>
            <p:nvPr/>
          </p:nvSpPr>
          <p:spPr>
            <a:xfrm>
              <a:off x="5194127"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ABA61B3-3F45-4ABB-A009-F72739FA0246}"/>
                </a:ext>
              </a:extLst>
            </p:cNvPr>
            <p:cNvSpPr/>
            <p:nvPr/>
          </p:nvSpPr>
          <p:spPr>
            <a:xfrm>
              <a:off x="5450331"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6545B34-EAB8-4983-87A2-C0F87919B7C7}"/>
                </a:ext>
              </a:extLst>
            </p:cNvPr>
            <p:cNvSpPr/>
            <p:nvPr/>
          </p:nvSpPr>
          <p:spPr>
            <a:xfrm>
              <a:off x="5706535"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1AECBE-1020-4D45-B829-31D5317035A8}"/>
                </a:ext>
              </a:extLst>
            </p:cNvPr>
            <p:cNvSpPr/>
            <p:nvPr/>
          </p:nvSpPr>
          <p:spPr>
            <a:xfrm>
              <a:off x="5962739"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0F96CD1-A334-44DE-BF33-CB711E0A8510}"/>
                </a:ext>
              </a:extLst>
            </p:cNvPr>
            <p:cNvSpPr/>
            <p:nvPr/>
          </p:nvSpPr>
          <p:spPr>
            <a:xfrm>
              <a:off x="6218943"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426F2CD-ED5B-4F25-AFC0-FFAB02E78F9D}"/>
                </a:ext>
              </a:extLst>
            </p:cNvPr>
            <p:cNvSpPr/>
            <p:nvPr/>
          </p:nvSpPr>
          <p:spPr>
            <a:xfrm>
              <a:off x="6475147" y="5845969"/>
              <a:ext cx="91440" cy="9144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552D7BF-2587-4260-AB66-6B4E5F0ED052}"/>
                </a:ext>
              </a:extLst>
            </p:cNvPr>
            <p:cNvSpPr/>
            <p:nvPr/>
          </p:nvSpPr>
          <p:spPr>
            <a:xfrm>
              <a:off x="6731351" y="5845969"/>
              <a:ext cx="91440" cy="9144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DD3D35-43CF-4194-A5D4-4D08D1B5404C}"/>
                </a:ext>
              </a:extLst>
            </p:cNvPr>
            <p:cNvSpPr/>
            <p:nvPr/>
          </p:nvSpPr>
          <p:spPr>
            <a:xfrm>
              <a:off x="6987555" y="5845969"/>
              <a:ext cx="91440" cy="9144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5B2D6C-E21F-4E4F-84CB-80C404A3E9EE}"/>
                </a:ext>
              </a:extLst>
            </p:cNvPr>
            <p:cNvSpPr/>
            <p:nvPr/>
          </p:nvSpPr>
          <p:spPr>
            <a:xfrm>
              <a:off x="7243759" y="5845969"/>
              <a:ext cx="91440" cy="914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343C6A-7272-4359-B255-AB31B66C796B}"/>
                </a:ext>
              </a:extLst>
            </p:cNvPr>
            <p:cNvSpPr/>
            <p:nvPr/>
          </p:nvSpPr>
          <p:spPr>
            <a:xfrm>
              <a:off x="7499961" y="5845969"/>
              <a:ext cx="91440" cy="9144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6D97BC85-EFEA-414D-91EF-BC800316FF23}"/>
              </a:ext>
            </a:extLst>
          </p:cNvPr>
          <p:cNvSpPr txBox="1"/>
          <p:nvPr/>
        </p:nvSpPr>
        <p:spPr>
          <a:xfrm>
            <a:off x="6822791" y="200025"/>
            <a:ext cx="577659" cy="369332"/>
          </a:xfrm>
          <a:prstGeom prst="rect">
            <a:avLst/>
          </a:prstGeom>
          <a:noFill/>
        </p:spPr>
        <p:txBody>
          <a:bodyPr wrap="none" rtlCol="0">
            <a:spAutoFit/>
          </a:bodyPr>
          <a:lstStyle/>
          <a:p>
            <a:r>
              <a:rPr lang="en-US" dirty="0"/>
              <a:t>Leaf</a:t>
            </a:r>
          </a:p>
        </p:txBody>
      </p:sp>
      <p:sp>
        <p:nvSpPr>
          <p:cNvPr id="30" name="TextBox 29">
            <a:extLst>
              <a:ext uri="{FF2B5EF4-FFF2-40B4-BE49-F238E27FC236}">
                <a16:creationId xmlns:a16="http://schemas.microsoft.com/office/drawing/2014/main" id="{D5DB7EF2-E704-4DB0-83E1-4DD7D0308028}"/>
              </a:ext>
            </a:extLst>
          </p:cNvPr>
          <p:cNvSpPr txBox="1"/>
          <p:nvPr/>
        </p:nvSpPr>
        <p:spPr>
          <a:xfrm>
            <a:off x="6822791" y="3055254"/>
            <a:ext cx="625556" cy="369332"/>
          </a:xfrm>
          <a:prstGeom prst="rect">
            <a:avLst/>
          </a:prstGeom>
          <a:noFill/>
        </p:spPr>
        <p:txBody>
          <a:bodyPr wrap="none" rtlCol="0">
            <a:spAutoFit/>
          </a:bodyPr>
          <a:lstStyle/>
          <a:p>
            <a:r>
              <a:rPr lang="en-US" dirty="0"/>
              <a:t>Root</a:t>
            </a:r>
          </a:p>
        </p:txBody>
      </p:sp>
    </p:spTree>
    <p:extLst>
      <p:ext uri="{BB962C8B-B14F-4D97-AF65-F5344CB8AC3E}">
        <p14:creationId xmlns:p14="http://schemas.microsoft.com/office/powerpoint/2010/main" val="47013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31EC80-7B67-4179-B9D9-95185663CC19}"/>
              </a:ext>
            </a:extLst>
          </p:cNvPr>
          <p:cNvSpPr txBox="1"/>
          <p:nvPr/>
        </p:nvSpPr>
        <p:spPr>
          <a:xfrm>
            <a:off x="3479800" y="976610"/>
            <a:ext cx="5418666" cy="461665"/>
          </a:xfrm>
          <a:prstGeom prst="rect">
            <a:avLst/>
          </a:prstGeom>
          <a:noFill/>
        </p:spPr>
        <p:txBody>
          <a:bodyPr wrap="square" rtlCol="0">
            <a:spAutoFit/>
          </a:bodyPr>
          <a:lstStyle/>
          <a:p>
            <a:r>
              <a:rPr lang="en-US" sz="1200" b="1" dirty="0"/>
              <a:t>Table 2. </a:t>
            </a:r>
            <a:r>
              <a:rPr lang="en-US" sz="1200" dirty="0"/>
              <a:t>Genome sizes as estimated by flow cytometry. Cell colors indicate phylogenetic clade, as shown in Figure 1. </a:t>
            </a:r>
            <a:endParaRPr lang="en-US" sz="1200" b="1" dirty="0"/>
          </a:p>
        </p:txBody>
      </p:sp>
      <p:graphicFrame>
        <p:nvGraphicFramePr>
          <p:cNvPr id="2" name="Table 4">
            <a:extLst>
              <a:ext uri="{FF2B5EF4-FFF2-40B4-BE49-F238E27FC236}">
                <a16:creationId xmlns:a16="http://schemas.microsoft.com/office/drawing/2014/main" id="{A6963D63-63D5-4CC9-9A49-394AD4D36CE1}"/>
              </a:ext>
            </a:extLst>
          </p:cNvPr>
          <p:cNvGraphicFramePr>
            <a:graphicFrameLocks noGrp="1"/>
          </p:cNvGraphicFramePr>
          <p:nvPr>
            <p:extLst>
              <p:ext uri="{D42A27DB-BD31-4B8C-83A1-F6EECF244321}">
                <p14:modId xmlns:p14="http://schemas.microsoft.com/office/powerpoint/2010/main" val="1425627353"/>
              </p:ext>
            </p:extLst>
          </p:nvPr>
        </p:nvGraphicFramePr>
        <p:xfrm>
          <a:off x="3479800" y="1438275"/>
          <a:ext cx="5418666" cy="411480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29667026"/>
                    </a:ext>
                  </a:extLst>
                </a:gridCol>
                <a:gridCol w="1806222">
                  <a:extLst>
                    <a:ext uri="{9D8B030D-6E8A-4147-A177-3AD203B41FA5}">
                      <a16:colId xmlns:a16="http://schemas.microsoft.com/office/drawing/2014/main" val="2119709971"/>
                    </a:ext>
                  </a:extLst>
                </a:gridCol>
                <a:gridCol w="1806222">
                  <a:extLst>
                    <a:ext uri="{9D8B030D-6E8A-4147-A177-3AD203B41FA5}">
                      <a16:colId xmlns:a16="http://schemas.microsoft.com/office/drawing/2014/main" val="3065988273"/>
                    </a:ext>
                  </a:extLst>
                </a:gridCol>
              </a:tblGrid>
              <a:tr h="262128">
                <a:tc>
                  <a:txBody>
                    <a:bodyPr/>
                    <a:lstStyle/>
                    <a:p>
                      <a:r>
                        <a:rPr lang="en-US" sz="1200" dirty="0">
                          <a:solidFill>
                            <a:schemeClr val="tx1"/>
                          </a:solidFill>
                        </a:rPr>
                        <a:t>Species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Genome size (</a:t>
                      </a:r>
                      <a:r>
                        <a:rPr lang="en-US" sz="1200" dirty="0" err="1">
                          <a:solidFill>
                            <a:schemeClr val="tx1"/>
                          </a:solidFill>
                        </a:rPr>
                        <a:t>Gbp</a:t>
                      </a:r>
                      <a:r>
                        <a:rPr lang="en-US" sz="1200"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Source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2683"/>
                  </a:ext>
                </a:extLst>
              </a:tr>
              <a:tr h="262128">
                <a:tc>
                  <a:txBody>
                    <a:bodyPr/>
                    <a:lstStyle/>
                    <a:p>
                      <a:r>
                        <a:rPr lang="en-US" sz="1200" i="1" dirty="0"/>
                        <a:t>S. baicalensis</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0.54</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This study</a:t>
                      </a:r>
                    </a:p>
                  </a:txBody>
                  <a:tcPr>
                    <a:lnT w="12700" cap="flat" cmpd="sng" algn="ctr">
                      <a:solidFill>
                        <a:schemeClr val="tx1"/>
                      </a:solidFill>
                      <a:prstDash val="solid"/>
                      <a:round/>
                      <a:headEnd type="none" w="med" len="med"/>
                      <a:tailEnd type="none" w="med" len="med"/>
                    </a:lnT>
                    <a:solidFill>
                      <a:srgbClr val="CAE3E4"/>
                    </a:solidFill>
                  </a:tcPr>
                </a:tc>
                <a:extLst>
                  <a:ext uri="{0D108BD9-81ED-4DB2-BD59-A6C34878D82A}">
                    <a16:rowId xmlns:a16="http://schemas.microsoft.com/office/drawing/2014/main" val="2068378337"/>
                  </a:ext>
                </a:extLst>
              </a:tr>
              <a:tr h="262128">
                <a:tc>
                  <a:txBody>
                    <a:bodyPr/>
                    <a:lstStyle/>
                    <a:p>
                      <a:r>
                        <a:rPr lang="en-US" sz="1200" b="0" i="1" dirty="0"/>
                        <a:t>S. </a:t>
                      </a:r>
                      <a:r>
                        <a:rPr lang="en-US" sz="1200" b="0" i="1" dirty="0" err="1"/>
                        <a:t>havanensis</a:t>
                      </a:r>
                      <a:endParaRPr lang="en-US" sz="1200" b="0" i="1" dirty="0"/>
                    </a:p>
                  </a:txBody>
                  <a:tcPr>
                    <a:solidFill>
                      <a:srgbClr val="C4C5DE"/>
                    </a:solidFill>
                  </a:tcPr>
                </a:tc>
                <a:tc>
                  <a:txBody>
                    <a:bodyPr/>
                    <a:lstStyle/>
                    <a:p>
                      <a:r>
                        <a:rPr lang="en-US" sz="1200" dirty="0"/>
                        <a:t>0.37</a:t>
                      </a:r>
                    </a:p>
                  </a:txBody>
                  <a:tcPr>
                    <a:solidFill>
                      <a:srgbClr val="C4C5DE"/>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C4C5DE"/>
                    </a:solidFill>
                  </a:tcPr>
                </a:tc>
                <a:extLst>
                  <a:ext uri="{0D108BD9-81ED-4DB2-BD59-A6C34878D82A}">
                    <a16:rowId xmlns:a16="http://schemas.microsoft.com/office/drawing/2014/main" val="2008276510"/>
                  </a:ext>
                </a:extLst>
              </a:tr>
              <a:tr h="262128">
                <a:tc>
                  <a:txBody>
                    <a:bodyPr/>
                    <a:lstStyle/>
                    <a:p>
                      <a:r>
                        <a:rPr lang="en-US" sz="1200" i="1" dirty="0"/>
                        <a:t>S. </a:t>
                      </a:r>
                      <a:r>
                        <a:rPr lang="en-US" sz="1200" i="1" dirty="0" err="1"/>
                        <a:t>arenicola</a:t>
                      </a:r>
                      <a:endParaRPr lang="en-US" sz="1200" i="1" dirty="0"/>
                    </a:p>
                  </a:txBody>
                  <a:tcPr>
                    <a:solidFill>
                      <a:srgbClr val="F8C4C4"/>
                    </a:solidFill>
                  </a:tcPr>
                </a:tc>
                <a:tc>
                  <a:txBody>
                    <a:bodyPr/>
                    <a:lstStyle/>
                    <a:p>
                      <a:r>
                        <a:rPr lang="en-US" sz="1200" dirty="0"/>
                        <a:t>0.85</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1631082451"/>
                  </a:ext>
                </a:extLst>
              </a:tr>
              <a:tr h="262128">
                <a:tc>
                  <a:txBody>
                    <a:bodyPr/>
                    <a:lstStyle/>
                    <a:p>
                      <a:r>
                        <a:rPr lang="en-US" sz="1200" i="1" dirty="0"/>
                        <a:t>S. </a:t>
                      </a:r>
                      <a:r>
                        <a:rPr lang="en-US" sz="1200" i="1" dirty="0" err="1"/>
                        <a:t>hastifolia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714513354"/>
                  </a:ext>
                </a:extLst>
              </a:tr>
              <a:tr h="262128">
                <a:tc>
                  <a:txBody>
                    <a:bodyPr/>
                    <a:lstStyle/>
                    <a:p>
                      <a:r>
                        <a:rPr lang="en-US" sz="1200" i="1" dirty="0"/>
                        <a:t>S. </a:t>
                      </a:r>
                      <a:r>
                        <a:rPr lang="en-US" sz="1200" i="1" dirty="0" err="1"/>
                        <a:t>dependens</a:t>
                      </a:r>
                      <a:endParaRPr lang="en-US" sz="1200" i="1" dirty="0"/>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770872092"/>
                  </a:ext>
                </a:extLst>
              </a:tr>
              <a:tr h="262128">
                <a:tc>
                  <a:txBody>
                    <a:bodyPr/>
                    <a:lstStyle/>
                    <a:p>
                      <a:r>
                        <a:rPr lang="en-US" sz="1200" i="1" dirty="0"/>
                        <a:t>S. </a:t>
                      </a:r>
                      <a:r>
                        <a:rPr lang="en-US" sz="1200" i="1" dirty="0" err="1"/>
                        <a:t>strigillosa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846365210"/>
                  </a:ext>
                </a:extLst>
              </a:tr>
              <a:tr h="262128">
                <a:tc>
                  <a:txBody>
                    <a:bodyPr/>
                    <a:lstStyle/>
                    <a:p>
                      <a:r>
                        <a:rPr lang="en-US" sz="1200" i="1" dirty="0"/>
                        <a:t>S. barbata</a:t>
                      </a:r>
                    </a:p>
                  </a:txBody>
                  <a:tcPr>
                    <a:solidFill>
                      <a:srgbClr val="F8C4C4"/>
                    </a:solidFill>
                  </a:tcPr>
                </a:tc>
                <a:tc>
                  <a:txBody>
                    <a:bodyPr/>
                    <a:lstStyle/>
                    <a:p>
                      <a:r>
                        <a:rPr lang="en-US" sz="1200" dirty="0"/>
                        <a:t>0.52</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122193074"/>
                  </a:ext>
                </a:extLst>
              </a:tr>
              <a:tr h="262128">
                <a:tc>
                  <a:txBody>
                    <a:bodyPr/>
                    <a:lstStyle/>
                    <a:p>
                      <a:r>
                        <a:rPr lang="en-US" sz="1200" i="1" dirty="0"/>
                        <a:t>S. </a:t>
                      </a:r>
                      <a:r>
                        <a:rPr lang="en-US" sz="1200" i="1" dirty="0" err="1"/>
                        <a:t>indica</a:t>
                      </a:r>
                      <a:endParaRPr lang="en-US" sz="1200" i="1" dirty="0"/>
                    </a:p>
                  </a:txBody>
                  <a:tcPr>
                    <a:solidFill>
                      <a:srgbClr val="F8C4C4"/>
                    </a:solidFill>
                  </a:tcPr>
                </a:tc>
                <a:tc>
                  <a:txBody>
                    <a:bodyPr/>
                    <a:lstStyle/>
                    <a:p>
                      <a:r>
                        <a:rPr lang="en-US" sz="1200" dirty="0"/>
                        <a:t>0.37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1863311303"/>
                  </a:ext>
                </a:extLst>
              </a:tr>
              <a:tr h="262128">
                <a:tc>
                  <a:txBody>
                    <a:bodyPr/>
                    <a:lstStyle/>
                    <a:p>
                      <a:r>
                        <a:rPr lang="en-US" sz="1200" i="1" dirty="0"/>
                        <a:t>S. insignis</a:t>
                      </a:r>
                    </a:p>
                  </a:txBody>
                  <a:tcPr>
                    <a:solidFill>
                      <a:srgbClr val="F8C4C4"/>
                    </a:solidFill>
                  </a:tcPr>
                </a:tc>
                <a:tc>
                  <a:txBody>
                    <a:bodyPr/>
                    <a:lstStyle/>
                    <a:p>
                      <a:r>
                        <a:rPr lang="en-US" sz="1200" dirty="0"/>
                        <a:t>0.47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4058413260"/>
                  </a:ext>
                </a:extLst>
              </a:tr>
              <a:tr h="262128">
                <a:tc>
                  <a:txBody>
                    <a:bodyPr/>
                    <a:lstStyle/>
                    <a:p>
                      <a:r>
                        <a:rPr lang="en-US" sz="1200" i="1" dirty="0"/>
                        <a:t>S. racemosa</a:t>
                      </a:r>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980321117"/>
                  </a:ext>
                </a:extLst>
              </a:tr>
              <a:tr h="262128">
                <a:tc>
                  <a:txBody>
                    <a:bodyPr/>
                    <a:lstStyle/>
                    <a:p>
                      <a:r>
                        <a:rPr lang="en-US" sz="1200" i="1" dirty="0"/>
                        <a:t>S. </a:t>
                      </a:r>
                      <a:r>
                        <a:rPr lang="en-US" sz="1200" i="1" dirty="0" err="1"/>
                        <a:t>tournefortii</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2368235859"/>
                  </a:ext>
                </a:extLst>
              </a:tr>
              <a:tr h="262128">
                <a:tc>
                  <a:txBody>
                    <a:bodyPr/>
                    <a:lstStyle/>
                    <a:p>
                      <a:r>
                        <a:rPr lang="en-US" sz="1200" i="1" dirty="0"/>
                        <a:t>S. </a:t>
                      </a:r>
                      <a:r>
                        <a:rPr lang="en-US" sz="1200" i="1" dirty="0" err="1"/>
                        <a:t>altissima</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525293159"/>
                  </a:ext>
                </a:extLst>
              </a:tr>
              <a:tr h="262128">
                <a:tc>
                  <a:txBody>
                    <a:bodyPr/>
                    <a:lstStyle/>
                    <a:p>
                      <a:r>
                        <a:rPr lang="en-US" sz="1200" i="1" dirty="0"/>
                        <a:t>S. </a:t>
                      </a:r>
                      <a:r>
                        <a:rPr lang="en-US" sz="1200" i="1" dirty="0" err="1"/>
                        <a:t>leonardii</a:t>
                      </a:r>
                      <a:endParaRPr lang="en-US" sz="1200" i="1" dirty="0"/>
                    </a:p>
                  </a:txBody>
                  <a:tcPr>
                    <a:noFill/>
                  </a:tcPr>
                </a:tc>
                <a:tc>
                  <a:txBody>
                    <a:bodyPr/>
                    <a:lstStyle/>
                    <a:p>
                      <a:r>
                        <a:rPr lang="en-US" sz="1200" dirty="0"/>
                        <a:t>0.50</a:t>
                      </a:r>
                    </a:p>
                  </a:txBody>
                  <a:tcPr>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noFill/>
                  </a:tcPr>
                </a:tc>
                <a:extLst>
                  <a:ext uri="{0D108BD9-81ED-4DB2-BD59-A6C34878D82A}">
                    <a16:rowId xmlns:a16="http://schemas.microsoft.com/office/drawing/2014/main" val="2646048034"/>
                  </a:ext>
                </a:extLst>
              </a:tr>
              <a:tr h="262128">
                <a:tc>
                  <a:txBody>
                    <a:bodyPr/>
                    <a:lstStyle/>
                    <a:p>
                      <a:r>
                        <a:rPr lang="en-US" sz="1200" i="1" dirty="0"/>
                        <a:t>S. </a:t>
                      </a:r>
                      <a:r>
                        <a:rPr lang="en-US" sz="1200" i="1" dirty="0" err="1"/>
                        <a:t>pekenesis</a:t>
                      </a:r>
                      <a:endParaRPr lang="en-US" sz="1200" i="1" dirty="0"/>
                    </a:p>
                  </a:txBody>
                  <a:tcPr>
                    <a:lnB w="12700" cap="flat" cmpd="sng" algn="ctr">
                      <a:solidFill>
                        <a:schemeClr val="tx1"/>
                      </a:solidFill>
                      <a:prstDash val="solid"/>
                      <a:round/>
                      <a:headEnd type="none" w="med" len="med"/>
                      <a:tailEnd type="none" w="med" len="med"/>
                    </a:lnB>
                    <a:noFill/>
                  </a:tcPr>
                </a:tc>
                <a:tc>
                  <a:txBody>
                    <a:bodyPr/>
                    <a:lstStyle/>
                    <a:p>
                      <a:r>
                        <a:rPr lang="en-US" sz="1200" dirty="0"/>
                        <a:t>0.38</a:t>
                      </a: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2307061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8553CF42-7B9E-4F9A-9833-9C369764B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654" y="343397"/>
            <a:ext cx="10372691" cy="5493047"/>
          </a:xfrm>
        </p:spPr>
      </p:pic>
      <p:sp>
        <p:nvSpPr>
          <p:cNvPr id="2" name="TextBox 1">
            <a:extLst>
              <a:ext uri="{FF2B5EF4-FFF2-40B4-BE49-F238E27FC236}">
                <a16:creationId xmlns:a16="http://schemas.microsoft.com/office/drawing/2014/main" id="{7B7DB760-A881-4D6E-9F0A-A1B336DA7098}"/>
              </a:ext>
            </a:extLst>
          </p:cNvPr>
          <p:cNvSpPr txBox="1"/>
          <p:nvPr/>
        </p:nvSpPr>
        <p:spPr>
          <a:xfrm>
            <a:off x="909654" y="6151418"/>
            <a:ext cx="4449103" cy="276999"/>
          </a:xfrm>
          <a:prstGeom prst="rect">
            <a:avLst/>
          </a:prstGeom>
          <a:noFill/>
        </p:spPr>
        <p:txBody>
          <a:bodyPr wrap="none" rtlCol="0">
            <a:spAutoFit/>
          </a:bodyPr>
          <a:lstStyle/>
          <a:p>
            <a:r>
              <a:rPr lang="en-US" sz="1200" b="1" dirty="0"/>
              <a:t>Figure 4. </a:t>
            </a:r>
            <a:r>
              <a:rPr lang="en-US" sz="1200" dirty="0"/>
              <a:t>Proposed modifications to </a:t>
            </a:r>
            <a:r>
              <a:rPr lang="en-US" sz="1200" i="1" dirty="0"/>
              <a:t>S. baicalensis </a:t>
            </a:r>
            <a:r>
              <a:rPr lang="en-US" sz="1200" dirty="0"/>
              <a:t>flavonoid pathway </a:t>
            </a:r>
            <a:endParaRPr lang="en-US" sz="1200" b="1" dirty="0"/>
          </a:p>
        </p:txBody>
      </p:sp>
    </p:spTree>
    <p:extLst>
      <p:ext uri="{BB962C8B-B14F-4D97-AF65-F5344CB8AC3E}">
        <p14:creationId xmlns:p14="http://schemas.microsoft.com/office/powerpoint/2010/main" val="2976590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TotalTime>
  <Words>619</Words>
  <Application>Microsoft Office PowerPoint</Application>
  <PresentationFormat>Widescreen</PresentationFormat>
  <Paragraphs>137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investigation of Scutellaria reveals distinct patterns in flavonoid diversity</vt:lpstr>
      <vt:lpstr>Introduction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26</cp:revision>
  <dcterms:created xsi:type="dcterms:W3CDTF">2020-06-03T16:55:41Z</dcterms:created>
  <dcterms:modified xsi:type="dcterms:W3CDTF">2020-06-04T14:22:19Z</dcterms:modified>
</cp:coreProperties>
</file>